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69" r:id="rId4"/>
    <p:sldId id="270" r:id="rId5"/>
    <p:sldId id="271" r:id="rId6"/>
    <p:sldId id="273" r:id="rId7"/>
    <p:sldId id="274" r:id="rId8"/>
    <p:sldId id="272" r:id="rId9"/>
    <p:sldId id="277" r:id="rId10"/>
    <p:sldId id="316" r:id="rId11"/>
    <p:sldId id="279" r:id="rId12"/>
    <p:sldId id="275" r:id="rId13"/>
    <p:sldId id="313" r:id="rId14"/>
    <p:sldId id="278" r:id="rId15"/>
    <p:sldId id="314" r:id="rId16"/>
    <p:sldId id="311" r:id="rId17"/>
    <p:sldId id="31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388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gHHe0W53i0J+38Y55OfB9IiXSr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97CA7-6F6D-4E21-88EC-F1679BDB3409}">
  <a:tblStyle styleId="{1DC97CA7-6F6D-4E21-88EC-F1679BDB3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FF5DD7-225D-4DE0-B91F-A6282FEE3B5A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94" autoAdjust="0"/>
  </p:normalViewPr>
  <p:slideViewPr>
    <p:cSldViewPr snapToGrid="0">
      <p:cViewPr varScale="1">
        <p:scale>
          <a:sx n="57" d="100"/>
          <a:sy n="57" d="100"/>
        </p:scale>
        <p:origin x="62" y="149"/>
      </p:cViewPr>
      <p:guideLst>
        <p:guide orient="horz" pos="432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여기에 대한 내용은 고민 중이다</a:t>
            </a:r>
            <a:endParaRPr/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324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95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517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Data의 표준을 마련해서 데이터를 쉽게 업로드 공유할 수 있도록 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Data공유가 활발해 정보를 더 수정보완하고 데이터의 개더링 어디다가 올릴지를 데이터 수집하는게 향후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가장 좋은 플랫폼을 찾는거 정보공유 할 수 있게 만드는 것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455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휴대폰을 이용한 위치정보를 받아드리는 부분이 </a:t>
            </a:r>
            <a:endParaRPr dirty="0"/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62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하드웨어 샵에 대한 정보가 없다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have not process of protocol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공유가능한 방법이나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공유 가능한 플랫폼이 없다 -&gt; 이걸 하게 되면 뭐가 가능하다 라는 것이 기대효과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그러고 향후 계획</a:t>
            </a:r>
            <a:endParaRPr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현지 사정을 알 수 없음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공유할 만한 정리된 데이터가 없음</a:t>
            </a: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휴대폰 만으로는 안된다 지피에스 정보가 정확하지 않아서 볼때마다 확인이 필요하다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상점 규모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앞으로 남은 시간에 무엇을 할예정인가 – 규칙적으로 움직일 예정 (이제까지는 트라이얼 리설치) -&gt; 정밀한 조사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 data 개더링 조사하는 사람이 그것 대로 할 수 있도록 매뉴얼을 만들어 주는 것이 중요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데이터를 공유가능하게 만든다 정보 가공 방식에 대한 연구를 하는 것으로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Protocol of data gathering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processing </a:t>
            </a:r>
            <a:endParaRPr/>
          </a:p>
        </p:txBody>
      </p:sp>
      <p:sp>
        <p:nvSpPr>
          <p:cNvPr id="223" name="Google Shape;22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PPT</a:t>
            </a:r>
            <a:r>
              <a:rPr lang="en-US" baseline="0" dirty="0" smtClean="0"/>
              <a:t> 2</a:t>
            </a:r>
            <a:r>
              <a:rPr lang="ko-KR" altLang="en-US" baseline="0" dirty="0" smtClean="0"/>
              <a:t>에서 조사방법 제외 </a:t>
            </a:r>
            <a:r>
              <a:rPr lang="en-US" altLang="ko-KR" baseline="0" dirty="0" smtClean="0"/>
              <a:t>6~9 </a:t>
            </a:r>
            <a:r>
              <a:rPr lang="ko-KR" altLang="en-US" baseline="0" dirty="0" smtClean="0"/>
              <a:t>슬라이드는 저번에 한 것과 동일하게 해도 </a:t>
            </a:r>
            <a:r>
              <a:rPr lang="ko-KR" altLang="en-US" baseline="0" dirty="0" err="1" smtClean="0"/>
              <a:t>될듯</a:t>
            </a:r>
            <a:r>
              <a:rPr lang="ko-KR" altLang="en-US" baseline="0" dirty="0" smtClean="0"/>
              <a:t> 대략적으로 설명 후 중간발표 </a:t>
            </a:r>
            <a:r>
              <a:rPr lang="ko-KR" altLang="en-US" baseline="0" dirty="0" err="1" smtClean="0"/>
              <a:t>떄와</a:t>
            </a:r>
            <a:r>
              <a:rPr lang="ko-KR" altLang="en-US" baseline="0" dirty="0" smtClean="0"/>
              <a:t> 수정된 사항이 있다면 위치정보에 수집에 대한 내용을 수정했다고 말하고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번 슬라이드 발표</a:t>
            </a:r>
            <a:r>
              <a:rPr lang="en-US" dirty="0" err="1" smtClean="0"/>
              <a:t>칼룰레니</a:t>
            </a:r>
            <a:r>
              <a:rPr lang="en-US" dirty="0" smtClean="0"/>
              <a:t> </a:t>
            </a:r>
            <a:r>
              <a:rPr lang="en-US" dirty="0" err="1"/>
              <a:t>선정</a:t>
            </a:r>
            <a:r>
              <a:rPr lang="en-US" dirty="0"/>
              <a:t> </a:t>
            </a:r>
            <a:r>
              <a:rPr lang="en-US" dirty="0" err="1" smtClean="0"/>
              <a:t>기준</a:t>
            </a:r>
            <a:r>
              <a:rPr lang="en-US" dirty="0" smtClean="0"/>
              <a:t> / </a:t>
            </a:r>
            <a:r>
              <a:rPr lang="ko-KR" altLang="en-US" dirty="0" smtClean="0"/>
              <a:t>간단하게 설명 하고 지나가도 될 듯</a:t>
            </a:r>
            <a:endParaRPr dirty="0"/>
          </a:p>
        </p:txBody>
      </p:sp>
      <p:sp>
        <p:nvSpPr>
          <p:cNvPr id="245" name="Google Shape;2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향후계획에서 수정 </a:t>
            </a:r>
            <a:endParaRPr/>
          </a:p>
        </p:txBody>
      </p:sp>
      <p:sp>
        <p:nvSpPr>
          <p:cNvPr id="256" name="Google Shape;25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휴대폰 위치 정보가 정확하지 않다는 것을 알게 확인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지도</a:t>
            </a:r>
            <a:r>
              <a:rPr lang="ko-KR" altLang="en-US" baseline="0" dirty="0" smtClean="0"/>
              <a:t> 등 역할 분담</a:t>
            </a:r>
            <a:endParaRPr dirty="0"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여기에 대한 내용은 고민 중이다</a:t>
            </a:r>
            <a:endParaRPr/>
          </a:p>
        </p:txBody>
      </p:sp>
      <p:sp>
        <p:nvSpPr>
          <p:cNvPr id="295" name="Google Shape;2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2795016" y="0"/>
            <a:ext cx="6601968" cy="6813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3836891" y="2693067"/>
            <a:ext cx="45182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Arial"/>
              <a:buNone/>
            </a:pPr>
            <a:r>
              <a:rPr lang="en-US" sz="3959" b="1">
                <a:solidFill>
                  <a:schemeClr val="lt1"/>
                </a:solidFill>
              </a:rPr>
              <a:t>MARKET RESEARCH </a:t>
            </a:r>
            <a:br>
              <a:rPr lang="en-US" sz="3959" b="1">
                <a:solidFill>
                  <a:schemeClr val="lt1"/>
                </a:solidFill>
              </a:rPr>
            </a:br>
            <a:r>
              <a:rPr lang="en-US" sz="3959" b="1">
                <a:solidFill>
                  <a:schemeClr val="lt1"/>
                </a:solidFill>
              </a:rPr>
              <a:t>PROJECT</a:t>
            </a:r>
            <a:endParaRPr sz="3959" b="1">
              <a:solidFill>
                <a:schemeClr val="lt1"/>
              </a:solidFill>
            </a:endParaRPr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817" y="350142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b="1" dirty="0"/>
              <a:t>Build a </a:t>
            </a:r>
            <a:r>
              <a:rPr lang="en-US" altLang="ko-KR" b="1" dirty="0" smtClean="0"/>
              <a:t>sharable </a:t>
            </a:r>
            <a:r>
              <a:rPr lang="en-US" altLang="ko-KR" b="1" dirty="0"/>
              <a:t>platform</a:t>
            </a:r>
            <a:endParaRPr b="1" dirty="0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</a:rPr>
              <a:t> 2. Method and Process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301" name="Google Shape;301;p23"/>
          <p:cNvSpPr txBox="1">
            <a:spLocks noGrp="1"/>
          </p:cNvSpPr>
          <p:nvPr>
            <p:ph type="body" idx="1"/>
          </p:nvPr>
        </p:nvSpPr>
        <p:spPr>
          <a:xfrm>
            <a:off x="1115773" y="2163750"/>
            <a:ext cx="9940154" cy="3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78765">
              <a:lnSpc>
                <a:spcPct val="140000"/>
              </a:lnSpc>
              <a:buSzPts val="2590"/>
              <a:buChar char="-"/>
            </a:pPr>
            <a:r>
              <a:rPr lang="en-US" altLang="ko-KR" sz="2590" dirty="0"/>
              <a:t>Find the right platform for users to easily share their information</a:t>
            </a:r>
          </a:p>
          <a:p>
            <a:pPr marL="228600" lvl="0" indent="-278765">
              <a:lnSpc>
                <a:spcPct val="140000"/>
              </a:lnSpc>
              <a:buSzPts val="2590"/>
              <a:buChar char="-"/>
            </a:pPr>
            <a:r>
              <a:rPr lang="en-US" altLang="ko-KR" sz="2590" dirty="0"/>
              <a:t>Organize and process information surveyed for </a:t>
            </a:r>
            <a:r>
              <a:rPr lang="en-US" altLang="ko-KR" sz="2590" dirty="0" smtClean="0"/>
              <a:t>platform</a:t>
            </a:r>
            <a:endParaRPr lang="en-US" altLang="ko-KR" sz="2590" dirty="0"/>
          </a:p>
          <a:p>
            <a:pPr marL="228600" lvl="0" indent="-278765">
              <a:lnSpc>
                <a:spcPct val="140000"/>
              </a:lnSpc>
              <a:buSzPts val="2590"/>
              <a:buChar char="-"/>
            </a:pPr>
            <a:r>
              <a:rPr lang="en-US" altLang="ko-KR" sz="2590" dirty="0"/>
              <a:t>If </a:t>
            </a:r>
            <a:r>
              <a:rPr lang="en-US" altLang="ko-KR" sz="2590" dirty="0" smtClean="0"/>
              <a:t>we can’t find the </a:t>
            </a:r>
            <a:r>
              <a:rPr lang="en-US" altLang="ko-KR" sz="2590" dirty="0"/>
              <a:t>right platform, </a:t>
            </a:r>
            <a:r>
              <a:rPr lang="en-US" altLang="ko-KR" sz="2590" dirty="0" smtClean="0"/>
              <a:t>build </a:t>
            </a:r>
            <a:r>
              <a:rPr lang="en-US" altLang="ko-KR" sz="2590" dirty="0"/>
              <a:t>a web-based platform</a:t>
            </a:r>
            <a:endParaRPr sz="2590" dirty="0"/>
          </a:p>
        </p:txBody>
      </p:sp>
    </p:spTree>
    <p:extLst>
      <p:ext uri="{BB962C8B-B14F-4D97-AF65-F5344CB8AC3E}">
        <p14:creationId xmlns:p14="http://schemas.microsoft.com/office/powerpoint/2010/main" val="1181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 l="20313" r="20307"/>
          <a:stretch/>
        </p:blipFill>
        <p:spPr>
          <a:xfrm>
            <a:off x="1903716" y="2057466"/>
            <a:ext cx="3421876" cy="368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chemeClr val="dk1"/>
                </a:solidFill>
              </a:rPr>
              <a:t>Survey location</a:t>
            </a:r>
            <a:endParaRPr sz="4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>
                <a:solidFill>
                  <a:schemeClr val="lt1"/>
                </a:solidFill>
              </a:rPr>
              <a:t>2</a:t>
            </a:r>
            <a:r>
              <a:rPr lang="en-US" sz="2200" b="1" dirty="0" smtClean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Process</a:t>
            </a:r>
            <a:endParaRPr sz="2200" b="1" dirty="0">
              <a:solidFill>
                <a:schemeClr val="l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52" y="2051437"/>
            <a:ext cx="4935880" cy="370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Order of Progress</a:t>
            </a:r>
            <a:endParaRPr b="1" dirty="0"/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 rotWithShape="1">
          <a:blip r:embed="rId3">
            <a:alphaModFix/>
          </a:blip>
          <a:srcRect r="29755"/>
          <a:stretch/>
        </p:blipFill>
        <p:spPr>
          <a:xfrm>
            <a:off x="4576225" y="2097825"/>
            <a:ext cx="3435025" cy="2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4">
            <a:alphaModFix/>
          </a:blip>
          <a:srcRect l="20288" r="31544" b="19439"/>
          <a:stretch/>
        </p:blipFill>
        <p:spPr>
          <a:xfrm>
            <a:off x="8396525" y="2097825"/>
            <a:ext cx="2732849" cy="25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>
            <a:spLocks noGrp="1"/>
          </p:cNvSpPr>
          <p:nvPr>
            <p:ph type="body" idx="1"/>
          </p:nvPr>
        </p:nvSpPr>
        <p:spPr>
          <a:xfrm>
            <a:off x="8248250" y="4832625"/>
            <a:ext cx="3029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altLang="ko-KR" sz="1800" dirty="0"/>
              <a:t>Registration 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 err="1" smtClean="0"/>
              <a:t>GoogleMap</a:t>
            </a:r>
            <a:r>
              <a:rPr lang="en-US" sz="1800" dirty="0" smtClean="0"/>
              <a:t> place </a:t>
            </a:r>
            <a:r>
              <a:rPr lang="en-US" sz="1800" dirty="0"/>
              <a:t>l</a:t>
            </a:r>
            <a:r>
              <a:rPr lang="en-US" sz="1800" dirty="0" smtClean="0"/>
              <a:t>ist</a:t>
            </a:r>
            <a:endParaRPr sz="2040" dirty="0"/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1"/>
          </p:nvPr>
        </p:nvSpPr>
        <p:spPr>
          <a:xfrm>
            <a:off x="5130639" y="4897298"/>
            <a:ext cx="265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/>
              <a:t>Use photo GPS </a:t>
            </a:r>
            <a:r>
              <a:rPr lang="en-US" sz="1800" dirty="0" smtClean="0"/>
              <a:t>information</a:t>
            </a:r>
            <a:endParaRPr sz="2040" dirty="0"/>
          </a:p>
        </p:txBody>
      </p:sp>
      <p:pic>
        <p:nvPicPr>
          <p:cNvPr id="276" name="Google Shape;276;p21"/>
          <p:cNvPicPr preferRelativeResize="0"/>
          <p:nvPr/>
        </p:nvPicPr>
        <p:blipFill rotWithShape="1">
          <a:blip r:embed="rId5">
            <a:alphaModFix/>
          </a:blip>
          <a:srcRect l="-1760" t="-1570" r="1760" b="40001"/>
          <a:stretch/>
        </p:blipFill>
        <p:spPr>
          <a:xfrm>
            <a:off x="914350" y="1996912"/>
            <a:ext cx="3276600" cy="27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1224700" y="4852845"/>
            <a:ext cx="265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altLang="ko-KR" sz="1800" dirty="0"/>
              <a:t>Organize </a:t>
            </a:r>
            <a:r>
              <a:rPr lang="en-US" altLang="ko-KR" sz="1800" dirty="0" smtClean="0"/>
              <a:t>photos 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altLang="ko-KR" sz="1800" dirty="0" smtClean="0"/>
              <a:t>by </a:t>
            </a:r>
            <a:r>
              <a:rPr lang="en-US" altLang="ko-KR" sz="1800" dirty="0"/>
              <a:t>store</a:t>
            </a:r>
            <a:endParaRPr sz="2040" dirty="0"/>
          </a:p>
        </p:txBody>
      </p:sp>
      <p:sp>
        <p:nvSpPr>
          <p:cNvPr id="12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2. </a:t>
            </a:r>
            <a:r>
              <a:rPr lang="en-US" sz="2200" b="1" dirty="0" smtClean="0">
                <a:solidFill>
                  <a:schemeClr val="lt1"/>
                </a:solidFill>
              </a:rPr>
              <a:t>Process</a:t>
            </a:r>
            <a:endParaRPr sz="2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00789" y="6207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ko-KR" altLang="en-US" b="1" dirty="0" smtClean="0"/>
              <a:t>진행과정</a:t>
            </a:r>
            <a:endParaRPr b="1" dirty="0"/>
          </a:p>
        </p:txBody>
      </p:sp>
      <p:sp>
        <p:nvSpPr>
          <p:cNvPr id="270" name="Google Shape;270;p21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1928300" y="2586418"/>
            <a:ext cx="265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ko-KR" altLang="en-US" sz="2040" dirty="0" smtClean="0"/>
              <a:t>엑셀 </a:t>
            </a:r>
            <a:r>
              <a:rPr lang="ko-KR" altLang="en-US" sz="2040" dirty="0" err="1" smtClean="0"/>
              <a:t>정보정리</a:t>
            </a:r>
            <a:endParaRPr sz="2040" dirty="0"/>
          </a:p>
        </p:txBody>
      </p:sp>
      <p:sp>
        <p:nvSpPr>
          <p:cNvPr id="12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</a:t>
            </a:r>
            <a:r>
              <a:rPr lang="en-US" sz="2200" b="1" dirty="0" smtClean="0">
                <a:solidFill>
                  <a:schemeClr val="lt1"/>
                </a:solidFill>
              </a:rPr>
              <a:t>2. </a:t>
            </a:r>
            <a:r>
              <a:rPr lang="en-US" sz="2200" b="1" dirty="0" smtClean="0">
                <a:solidFill>
                  <a:schemeClr val="lt1"/>
                </a:solidFill>
              </a:rPr>
              <a:t>Process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3435" y="3620220"/>
            <a:ext cx="10515600" cy="2380279"/>
          </a:xfrm>
        </p:spPr>
        <p:txBody>
          <a:bodyPr/>
          <a:lstStyle/>
          <a:p>
            <a:r>
              <a:rPr lang="ko-KR" altLang="en-US" dirty="0" smtClean="0"/>
              <a:t>엑셀로 정보 정리 한 것 </a:t>
            </a:r>
            <a:r>
              <a:rPr lang="en-US" altLang="ko-KR" dirty="0" smtClean="0"/>
              <a:t>?? </a:t>
            </a:r>
            <a:r>
              <a:rPr lang="ko-KR" altLang="en-US" dirty="0" smtClean="0"/>
              <a:t>넣으면 마무리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>
            <a:spLocks noGrp="1"/>
          </p:cNvSpPr>
          <p:nvPr>
            <p:ph type="title"/>
          </p:nvPr>
        </p:nvSpPr>
        <p:spPr>
          <a:xfrm>
            <a:off x="4267200" y="2766219"/>
            <a:ext cx="3657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3. </a:t>
            </a:r>
            <a:r>
              <a:rPr lang="en-US" b="1" dirty="0" smtClean="0">
                <a:solidFill>
                  <a:schemeClr val="lt1"/>
                </a:solidFill>
              </a:rPr>
              <a:t>Result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136039" y="5704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altLang="ko-KR" sz="4400" b="1" dirty="0" smtClean="0">
                <a:solidFill>
                  <a:schemeClr val="dk1"/>
                </a:solidFill>
              </a:rPr>
              <a:t>Overall </a:t>
            </a:r>
            <a:r>
              <a:rPr lang="en-US" altLang="ko-KR" sz="4400" b="1" dirty="0">
                <a:solidFill>
                  <a:schemeClr val="dk1"/>
                </a:solidFill>
              </a:rPr>
              <a:t>results</a:t>
            </a:r>
            <a:endParaRPr sz="4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lt1"/>
                </a:solidFill>
              </a:rPr>
              <a:t>3. </a:t>
            </a:r>
            <a:r>
              <a:rPr lang="en-US" sz="2200" b="1" dirty="0" smtClean="0">
                <a:solidFill>
                  <a:schemeClr val="lt1"/>
                </a:solidFill>
              </a:rPr>
              <a:t>Result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961590" y="2342148"/>
            <a:ext cx="10515600" cy="1524752"/>
          </a:xfrm>
        </p:spPr>
        <p:txBody>
          <a:bodyPr/>
          <a:lstStyle/>
          <a:p>
            <a:r>
              <a:rPr lang="ko-KR" altLang="en-US" dirty="0" smtClean="0"/>
              <a:t>조사한 장소 지도 넣기</a:t>
            </a:r>
            <a:r>
              <a:rPr lang="en-US" altLang="ko-KR" dirty="0" smtClean="0"/>
              <a:t>( </a:t>
            </a:r>
            <a:r>
              <a:rPr lang="ko-KR" altLang="en-US" dirty="0" smtClean="0"/>
              <a:t>핑 찍혀 있는 것으로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2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2857333" y="2766219"/>
            <a:ext cx="64773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4</a:t>
            </a:r>
            <a:r>
              <a:rPr lang="en-US" b="1" dirty="0" smtClean="0">
                <a:solidFill>
                  <a:schemeClr val="lt1"/>
                </a:solidFill>
              </a:rPr>
              <a:t>. Future Plan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b="1" dirty="0" smtClean="0"/>
              <a:t>App Implementation Plan</a:t>
            </a:r>
            <a:endParaRPr b="1" dirty="0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lt1"/>
                </a:solidFill>
              </a:rPr>
              <a:t>5. </a:t>
            </a:r>
            <a:r>
              <a:rPr lang="ko-KR" altLang="en-US" sz="2200" b="1" dirty="0" err="1" smtClean="0">
                <a:solidFill>
                  <a:schemeClr val="lt1"/>
                </a:solidFill>
              </a:rPr>
              <a:t>향후계획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9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679938" y="633046"/>
            <a:ext cx="10925907" cy="5559183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1426592" y="1593490"/>
            <a:ext cx="39720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5850101" y="1282484"/>
            <a:ext cx="4967785" cy="4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1. Background &amp; Purpose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2. </a:t>
            </a:r>
            <a:r>
              <a:rPr lang="en-US" dirty="0" smtClean="0"/>
              <a:t>Method and Process</a:t>
            </a:r>
            <a:endParaRPr lang="en-US" dirty="0" smtClean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Result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4</a:t>
            </a:r>
            <a:r>
              <a:rPr lang="en-US" smtClean="0"/>
              <a:t>. </a:t>
            </a:r>
            <a:r>
              <a:rPr lang="en-US" dirty="0" smtClean="0"/>
              <a:t>Future Plan</a:t>
            </a:r>
            <a:endParaRPr dirty="0"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095" y="1593490"/>
            <a:ext cx="933382" cy="93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3836891" y="2766219"/>
            <a:ext cx="451821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1. Background &amp; Purpose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206" name="Google Shape;20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16"/>
          <p:cNvSpPr/>
          <p:nvPr/>
        </p:nvSpPr>
        <p:spPr>
          <a:xfrm rot="16200000">
            <a:off x="5276230" y="3008784"/>
            <a:ext cx="1639500" cy="17730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18;p16"/>
          <p:cNvSpPr txBox="1"/>
          <p:nvPr/>
        </p:nvSpPr>
        <p:spPr>
          <a:xfrm>
            <a:off x="1377225" y="2309487"/>
            <a:ext cx="3139500" cy="3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Local store information is unknown.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There is no default protocol for collecting information.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There is no platform to share widely.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2" name="Google Shape;219;p16"/>
          <p:cNvSpPr txBox="1"/>
          <p:nvPr/>
        </p:nvSpPr>
        <p:spPr>
          <a:xfrm>
            <a:off x="7675225" y="1906416"/>
            <a:ext cx="31395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On the field research / </a:t>
            </a: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Ground sensing required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altLang="ko-KR" sz="2000" dirty="0" err="1" smtClean="0">
                <a:solidFill>
                  <a:schemeClr val="dk1"/>
                </a:solidFill>
              </a:rPr>
              <a:t>Protocolize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ways to research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</a:rPr>
              <a:t>Proper Platform Development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200" b="1" dirty="0">
                <a:solidFill>
                  <a:schemeClr val="lt1"/>
                </a:solidFill>
              </a:rPr>
              <a:t>1. Background &amp; Purpose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9" name="Google Shape;236;p18"/>
          <p:cNvSpPr txBox="1">
            <a:spLocks/>
          </p:cNvSpPr>
          <p:nvPr/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b="1" dirty="0" smtClean="0"/>
              <a:t>Background &amp; Purpose</a:t>
            </a:r>
            <a:endParaRPr lang="en-US" b="1" dirty="0"/>
          </a:p>
        </p:txBody>
      </p:sp>
      <p:sp>
        <p:nvSpPr>
          <p:cNvPr id="13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01" y="5348586"/>
            <a:ext cx="994059" cy="9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4267200" y="2766219"/>
            <a:ext cx="3657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2. </a:t>
            </a:r>
            <a:r>
              <a:rPr lang="en-US" b="1" dirty="0" smtClean="0">
                <a:solidFill>
                  <a:schemeClr val="lt1"/>
                </a:solidFill>
              </a:rPr>
              <a:t>Method and Process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089" y="5208084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5001" y="5053479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133" y="4902548"/>
            <a:ext cx="1298583" cy="129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045" y="5205606"/>
            <a:ext cx="1298583" cy="129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Criteria for Selecting Research Area</a:t>
            </a:r>
            <a:endParaRPr b="1" dirty="0"/>
          </a:p>
        </p:txBody>
      </p:sp>
      <p:sp>
        <p:nvSpPr>
          <p:cNvPr id="248" name="Google Shape;248;p19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>
            <a:spLocks noGrp="1"/>
          </p:cNvSpPr>
          <p:nvPr>
            <p:ph type="body" idx="1"/>
          </p:nvPr>
        </p:nvSpPr>
        <p:spPr>
          <a:xfrm>
            <a:off x="5472250" y="2190338"/>
            <a:ext cx="5726793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/>
              <a:t>Reasons for selection near the </a:t>
            </a:r>
            <a:r>
              <a:rPr lang="en-US" sz="1800" dirty="0" smtClean="0"/>
              <a:t>KALOLENI area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/>
              <a:t>1. </a:t>
            </a:r>
            <a:r>
              <a:rPr lang="en-US" sz="1800" dirty="0" smtClean="0"/>
              <a:t>As </a:t>
            </a:r>
            <a:r>
              <a:rPr lang="en-US" sz="1800" dirty="0"/>
              <a:t>it is downtown, it is easily accessible to the average consumer.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lang="en-US" sz="18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/>
              <a:t>2. It is close to the </a:t>
            </a:r>
            <a:r>
              <a:rPr lang="en-US" sz="1800" dirty="0" smtClean="0"/>
              <a:t>hotel</a:t>
            </a:r>
            <a:r>
              <a:rPr lang="en-US" sz="1800" dirty="0"/>
              <a:t>, so </a:t>
            </a:r>
            <a:r>
              <a:rPr lang="en-US" sz="1800" dirty="0" smtClean="0"/>
              <a:t>we </a:t>
            </a:r>
            <a:r>
              <a:rPr lang="en-US" sz="1800" dirty="0"/>
              <a:t>can walk on foot.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lang="en-US" sz="18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800" dirty="0"/>
              <a:t>3. This area contains several shops </a:t>
            </a:r>
            <a:r>
              <a:rPr lang="en-US" sz="1800" dirty="0" smtClean="0"/>
              <a:t>recommended </a:t>
            </a:r>
            <a:r>
              <a:rPr lang="en-US" sz="1800" dirty="0"/>
              <a:t>by local interpreters.</a:t>
            </a:r>
            <a:endParaRPr sz="2040" dirty="0"/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600" y="2029201"/>
            <a:ext cx="4263994" cy="3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2. </a:t>
            </a:r>
            <a:r>
              <a:rPr lang="en-US" sz="2200" b="1" dirty="0" smtClean="0">
                <a:solidFill>
                  <a:schemeClr val="lt1"/>
                </a:solidFill>
              </a:rPr>
              <a:t>Method</a:t>
            </a:r>
            <a:endParaRPr sz="2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Research </a:t>
            </a:r>
            <a:r>
              <a:rPr lang="en-US" b="1" dirty="0"/>
              <a:t>Content and Method</a:t>
            </a:r>
            <a:endParaRPr b="1" dirty="0"/>
          </a:p>
        </p:txBody>
      </p:sp>
      <p:sp>
        <p:nvSpPr>
          <p:cNvPr id="259" name="Google Shape;259;p20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20"/>
          <p:cNvGraphicFramePr/>
          <p:nvPr>
            <p:extLst>
              <p:ext uri="{D42A27DB-BD31-4B8C-83A1-F6EECF244321}">
                <p14:modId xmlns:p14="http://schemas.microsoft.com/office/powerpoint/2010/main" val="2479308600"/>
              </p:ext>
            </p:extLst>
          </p:nvPr>
        </p:nvGraphicFramePr>
        <p:xfrm>
          <a:off x="2300140" y="2162315"/>
          <a:ext cx="8187398" cy="264197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75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mtClean="0"/>
                        <a:t>What information do consumers most want to know?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Content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mtClean="0"/>
                        <a:t>Research method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mtClean="0"/>
                        <a:t>Sale items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mtClean="0"/>
                        <a:t>In-store observation or catalog collection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mtClean="0"/>
                        <a:t>Location info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Leverage GPS information from phone picture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mtClean="0"/>
                        <a:t>Shop exterior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smtClean="0"/>
                        <a:t>Phone picture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u="none" strike="noStrike" cap="none" smtClean="0"/>
                        <a:t>Contact number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mtClean="0"/>
                        <a:t>Check out signs, google maps, and questions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mtClean="0"/>
                        <a:t>Available information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/>
                        <a:t>Dialogue with the owner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2. </a:t>
            </a:r>
            <a:r>
              <a:rPr lang="en-US" sz="2200" b="1" dirty="0" smtClean="0">
                <a:solidFill>
                  <a:schemeClr val="lt1"/>
                </a:solidFill>
              </a:rPr>
              <a:t>Method</a:t>
            </a:r>
            <a:endParaRPr sz="2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Survey method</a:t>
            </a:r>
            <a:endParaRPr b="1" dirty="0"/>
          </a:p>
        </p:txBody>
      </p:sp>
      <p:sp>
        <p:nvSpPr>
          <p:cNvPr id="237" name="Google Shape;237;p18"/>
          <p:cNvSpPr/>
          <p:nvPr/>
        </p:nvSpPr>
        <p:spPr>
          <a:xfrm>
            <a:off x="765281" y="847169"/>
            <a:ext cx="196200" cy="761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 2. </a:t>
            </a:r>
            <a:r>
              <a:rPr lang="en-US" sz="2200" b="1" dirty="0" smtClean="0">
                <a:solidFill>
                  <a:schemeClr val="lt1"/>
                </a:solidFill>
              </a:rPr>
              <a:t>Method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18184"/>
          </a:xfrm>
        </p:spPr>
        <p:txBody>
          <a:bodyPr/>
          <a:lstStyle/>
          <a:p>
            <a:r>
              <a:rPr lang="ko-KR" altLang="en-US" dirty="0" smtClean="0"/>
              <a:t>정확한 위치 정보 수집을 위한 조사방법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17412"/>
              </p:ext>
            </p:extLst>
          </p:nvPr>
        </p:nvGraphicFramePr>
        <p:xfrm>
          <a:off x="1320259" y="2860565"/>
          <a:ext cx="10147160" cy="314401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36790">
                  <a:extLst>
                    <a:ext uri="{9D8B030D-6E8A-4147-A177-3AD203B41FA5}">
                      <a16:colId xmlns:a16="http://schemas.microsoft.com/office/drawing/2014/main" val="433423552"/>
                    </a:ext>
                  </a:extLst>
                </a:gridCol>
                <a:gridCol w="2536790">
                  <a:extLst>
                    <a:ext uri="{9D8B030D-6E8A-4147-A177-3AD203B41FA5}">
                      <a16:colId xmlns:a16="http://schemas.microsoft.com/office/drawing/2014/main" val="773575457"/>
                    </a:ext>
                  </a:extLst>
                </a:gridCol>
                <a:gridCol w="2536790">
                  <a:extLst>
                    <a:ext uri="{9D8B030D-6E8A-4147-A177-3AD203B41FA5}">
                      <a16:colId xmlns:a16="http://schemas.microsoft.com/office/drawing/2014/main" val="1279275816"/>
                    </a:ext>
                  </a:extLst>
                </a:gridCol>
                <a:gridCol w="2536790">
                  <a:extLst>
                    <a:ext uri="{9D8B030D-6E8A-4147-A177-3AD203B41FA5}">
                      <a16:colId xmlns:a16="http://schemas.microsoft.com/office/drawing/2014/main" val="3278196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Role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</a:t>
                      </a:r>
                      <a:r>
                        <a:rPr lang="en-US" altLang="ko-KR" sz="1800" b="1" i="0" u="none" strike="noStrike" cap="none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Recorder</a:t>
                      </a:r>
                      <a:endParaRPr lang="ko-KR" altLang="en-US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Information Recorder</a:t>
                      </a:r>
                      <a:endParaRPr lang="ko-KR" altLang="en-US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Photographer</a:t>
                      </a:r>
                      <a:endParaRPr lang="ko-KR" altLang="en-US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12425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Work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counting shop numbering and Google map pin fixed location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Look around for nearby roads and terrain and register Google Pins in the correct location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Share store number with info recorder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Record the  information by sharing the store number with the location recorder.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 Use the recorder yours mike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Collect information through natural conversations such as store name, English availability, delivery, processing and type, quotation, price information, etc.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Ask if you can take photo.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dirty="0" smtClean="0"/>
                        <a:t>Take several pictures that can be identified. For example, the front view of the store and the identification of the sale item.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smtClean="0">
                          <a:effectLst/>
                        </a:rPr>
                        <a:t>Photograph catalogs, price per item, business cards, etc. when available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/>
                </a:tc>
                <a:extLst>
                  <a:ext uri="{0D108BD9-81ED-4DB2-BD59-A6C34878D82A}">
                    <a16:rowId xmlns:a16="http://schemas.microsoft.com/office/drawing/2014/main" val="305316637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136039" y="570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b="1" dirty="0"/>
              <a:t>Relation</a:t>
            </a:r>
            <a:r>
              <a:rPr lang="en-US" altLang="ko-KR" dirty="0" smtClean="0"/>
              <a:t> </a:t>
            </a:r>
            <a:r>
              <a:rPr lang="en-US" altLang="ko-KR" b="1" dirty="0"/>
              <a:t>Schema</a:t>
            </a:r>
            <a:endParaRPr b="1" dirty="0"/>
          </a:p>
        </p:txBody>
      </p:sp>
      <p:sp>
        <p:nvSpPr>
          <p:cNvPr id="298" name="Google Shape;298;p23"/>
          <p:cNvSpPr/>
          <p:nvPr/>
        </p:nvSpPr>
        <p:spPr>
          <a:xfrm>
            <a:off x="765281" y="847169"/>
            <a:ext cx="196309" cy="761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216" y="5070640"/>
            <a:ext cx="1298583" cy="12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-100" y="0"/>
            <a:ext cx="3856800" cy="57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</a:rPr>
              <a:t> 2. Method and Process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301" name="Google Shape;301;p23"/>
          <p:cNvSpPr txBox="1">
            <a:spLocks noGrp="1"/>
          </p:cNvSpPr>
          <p:nvPr>
            <p:ph type="body" idx="1"/>
          </p:nvPr>
        </p:nvSpPr>
        <p:spPr>
          <a:xfrm>
            <a:off x="1928300" y="1895965"/>
            <a:ext cx="8532398" cy="408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 latinLnBrk="1"/>
            <a:r>
              <a:rPr lang="en-US" altLang="ko-KR" sz="1600" dirty="0" err="1"/>
              <a:t>DistrictCode</a:t>
            </a:r>
            <a:r>
              <a:rPr lang="en-US" altLang="ko-KR" sz="1600" dirty="0"/>
              <a:t> --&gt; </a:t>
            </a:r>
            <a:r>
              <a:rPr lang="ko-KR" altLang="en-US" sz="1600" dirty="0" err="1"/>
              <a:t>국가코드</a:t>
            </a:r>
            <a:r>
              <a:rPr lang="en-US" altLang="ko-KR" sz="1600" dirty="0"/>
              <a:t>+region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(</a:t>
            </a:r>
            <a:r>
              <a:rPr lang="ko-KR" altLang="en-US" sz="1600" dirty="0"/>
              <a:t>국가별</a:t>
            </a:r>
            <a:r>
              <a:rPr lang="en-US" altLang="ko-KR" sz="1600" dirty="0"/>
              <a:t>)+district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(</a:t>
            </a:r>
            <a:r>
              <a:rPr lang="ko-KR" altLang="en-US" sz="1600" dirty="0"/>
              <a:t>지역별</a:t>
            </a:r>
            <a:r>
              <a:rPr lang="en-US" altLang="ko-KR" sz="1600" dirty="0"/>
              <a:t>) (TZ0101)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가게식별번호 </a:t>
            </a:r>
            <a:r>
              <a:rPr lang="en-US" altLang="ko-KR" sz="1600" dirty="0"/>
              <a:t>--&gt; </a:t>
            </a:r>
            <a:r>
              <a:rPr lang="en-US" altLang="ko-KR" sz="1600" dirty="0" err="1"/>
              <a:t>DistrictCode</a:t>
            </a:r>
            <a:r>
              <a:rPr lang="en-US" altLang="ko-KR" sz="1600" dirty="0"/>
              <a:t>(FK)+</a:t>
            </a:r>
            <a:r>
              <a:rPr lang="ko-KR" altLang="en-US" sz="1600" dirty="0" err="1"/>
              <a:t>시퀸스번호</a:t>
            </a:r>
            <a:r>
              <a:rPr lang="en-US" altLang="ko-KR" sz="1600" dirty="0"/>
              <a:t>(</a:t>
            </a:r>
            <a:r>
              <a:rPr lang="ko-KR" altLang="en-US" sz="1600" dirty="0"/>
              <a:t>구역별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TZ0101_00001</a:t>
            </a:r>
          </a:p>
          <a:p>
            <a:pPr fontAlgn="base" latinLnBrk="1"/>
            <a:r>
              <a:rPr lang="en-US" altLang="ko-KR" sz="1600" dirty="0"/>
              <a:t>District(</a:t>
            </a:r>
            <a:r>
              <a:rPr lang="en-US" altLang="ko-KR" sz="1600" u="sng" dirty="0" err="1"/>
              <a:t>DistrictCode</a:t>
            </a:r>
            <a:r>
              <a:rPr lang="en-US" altLang="ko-KR" sz="1600" dirty="0"/>
              <a:t>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중심부위도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중심부경도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사용자</a:t>
            </a:r>
            <a:r>
              <a:rPr lang="en-US" altLang="ko-KR" sz="1600" dirty="0"/>
              <a:t>(</a:t>
            </a:r>
            <a:r>
              <a:rPr lang="ko-KR" altLang="en-US" sz="1600" u="sng" dirty="0"/>
              <a:t>아이디</a:t>
            </a:r>
            <a:r>
              <a:rPr lang="en-US" altLang="ko-KR" sz="1600" dirty="0"/>
              <a:t>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주민등록번호</a:t>
            </a:r>
            <a:r>
              <a:rPr lang="en-US" altLang="ko-KR" sz="1600" dirty="0"/>
              <a:t>, </a:t>
            </a:r>
            <a:r>
              <a:rPr lang="ko-KR" altLang="en-US" sz="1600" dirty="0"/>
              <a:t>소속</a:t>
            </a:r>
            <a:r>
              <a:rPr lang="en-US" altLang="ko-KR" sz="1600" dirty="0"/>
              <a:t>, </a:t>
            </a:r>
            <a:r>
              <a:rPr lang="ko-KR" altLang="en-US" sz="1600" dirty="0"/>
              <a:t>이메일</a:t>
            </a:r>
            <a:r>
              <a:rPr lang="en-US" altLang="ko-KR" sz="1600" dirty="0"/>
              <a:t>, </a:t>
            </a:r>
            <a:r>
              <a:rPr lang="ko-KR" altLang="en-US" sz="1600" dirty="0"/>
              <a:t>전화번호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가게분류코드</a:t>
            </a:r>
            <a:r>
              <a:rPr lang="en-US" altLang="ko-KR" sz="1600" dirty="0"/>
              <a:t>(</a:t>
            </a:r>
            <a:r>
              <a:rPr lang="ko-KR" altLang="en-US" sz="1600" u="sng" dirty="0"/>
              <a:t>분류코드</a:t>
            </a:r>
            <a:r>
              <a:rPr lang="en-US" altLang="ko-KR" sz="1600" dirty="0"/>
              <a:t>, </a:t>
            </a:r>
            <a:r>
              <a:rPr lang="ko-KR" altLang="en-US" sz="1600" dirty="0"/>
              <a:t>분류명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</a:t>
            </a:r>
            <a:r>
              <a:rPr lang="en-US" altLang="ko-KR" sz="1600" dirty="0"/>
              <a:t>(</a:t>
            </a:r>
            <a:r>
              <a:rPr lang="ko-KR" altLang="en-US" sz="1600" u="sng" dirty="0"/>
              <a:t>가게식별번호</a:t>
            </a:r>
            <a:r>
              <a:rPr lang="en-US" altLang="ko-KR" sz="1600" dirty="0"/>
              <a:t>, </a:t>
            </a:r>
            <a:r>
              <a:rPr lang="ko-KR" altLang="en-US" sz="1600" dirty="0"/>
              <a:t>위도</a:t>
            </a:r>
            <a:r>
              <a:rPr lang="en-US" altLang="ko-KR" sz="1600" dirty="0"/>
              <a:t>, </a:t>
            </a:r>
            <a:r>
              <a:rPr lang="ko-KR" altLang="en-US" sz="1600" dirty="0"/>
              <a:t>경도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가게이름</a:t>
            </a:r>
            <a:r>
              <a:rPr lang="en-US" altLang="ko-KR" sz="1600" dirty="0"/>
              <a:t>, </a:t>
            </a:r>
            <a:r>
              <a:rPr lang="ko-KR" altLang="en-US" sz="1600" dirty="0"/>
              <a:t>전화번호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주판매분류코드</a:t>
            </a:r>
            <a:r>
              <a:rPr lang="en-US" altLang="ko-KR" sz="1600" dirty="0"/>
              <a:t>(FK))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가게판매분류정보</a:t>
            </a:r>
            <a:r>
              <a:rPr lang="en-US" altLang="ko-KR" sz="1600" dirty="0"/>
              <a:t>(</a:t>
            </a:r>
            <a:r>
              <a:rPr lang="ko-KR" altLang="en-US" sz="1600" u="sng" dirty="0"/>
              <a:t>가게식별번호</a:t>
            </a:r>
            <a:r>
              <a:rPr lang="en-US" altLang="ko-KR" sz="1600" u="sng" dirty="0"/>
              <a:t>(FK), </a:t>
            </a:r>
            <a:r>
              <a:rPr lang="ko-KR" altLang="en-US" sz="1600" u="sng" dirty="0"/>
              <a:t>분류코드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가게언어정보</a:t>
            </a:r>
            <a:r>
              <a:rPr lang="en-US" altLang="ko-KR" sz="1600" dirty="0"/>
              <a:t>(</a:t>
            </a:r>
            <a:r>
              <a:rPr lang="ko-KR" altLang="en-US" sz="1600" u="sng" dirty="0"/>
              <a:t>가게식별번호</a:t>
            </a:r>
            <a:r>
              <a:rPr lang="en-US" altLang="ko-KR" sz="1600" u="sng" dirty="0"/>
              <a:t>(FK), </a:t>
            </a:r>
            <a:r>
              <a:rPr lang="ko-KR" altLang="en-US" sz="1600" u="sng" dirty="0"/>
              <a:t>가능언어종류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가게사진정보</a:t>
            </a:r>
            <a:r>
              <a:rPr lang="en-US" altLang="ko-KR" sz="1600" dirty="0"/>
              <a:t>(</a:t>
            </a:r>
            <a:r>
              <a:rPr lang="ko-KR" altLang="en-US" sz="1600" u="sng" dirty="0"/>
              <a:t>가게식별번호</a:t>
            </a:r>
            <a:r>
              <a:rPr lang="en-US" altLang="ko-KR" sz="1600" u="sng" dirty="0"/>
              <a:t>(FK), </a:t>
            </a:r>
            <a:r>
              <a:rPr lang="ko-KR" altLang="en-US" sz="1600" u="sng" dirty="0" err="1"/>
              <a:t>사진번호</a:t>
            </a:r>
            <a:r>
              <a:rPr lang="en-US" altLang="ko-KR" sz="1600" dirty="0"/>
              <a:t>, </a:t>
            </a:r>
            <a:r>
              <a:rPr lang="ko-KR" altLang="en-US" sz="1600" dirty="0"/>
              <a:t>사진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가게세부정보</a:t>
            </a:r>
            <a:r>
              <a:rPr lang="en-US" altLang="ko-KR" sz="1600" dirty="0"/>
              <a:t>(</a:t>
            </a:r>
            <a:r>
              <a:rPr lang="ko-KR" altLang="en-US" sz="1600" u="sng" dirty="0"/>
              <a:t>가게식별번호</a:t>
            </a:r>
            <a:r>
              <a:rPr lang="en-US" altLang="ko-KR" sz="1600" u="sng" dirty="0"/>
              <a:t>(FK), </a:t>
            </a:r>
            <a:r>
              <a:rPr lang="ko-KR" altLang="en-US" sz="1600" u="sng" dirty="0" err="1"/>
              <a:t>세부정보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r>
              <a:rPr lang="ko-KR" altLang="en-US" sz="1600" dirty="0"/>
              <a:t>가게정보수정로그</a:t>
            </a:r>
            <a:r>
              <a:rPr lang="en-US" altLang="ko-KR" sz="1600" dirty="0"/>
              <a:t>(</a:t>
            </a:r>
            <a:r>
              <a:rPr lang="ko-KR" altLang="en-US" sz="1600" u="sng" dirty="0"/>
              <a:t>수정자아이디</a:t>
            </a:r>
            <a:r>
              <a:rPr lang="en-US" altLang="ko-KR" sz="1600" u="sng" dirty="0"/>
              <a:t>(FK), </a:t>
            </a:r>
            <a:r>
              <a:rPr lang="ko-KR" altLang="en-US" sz="1600" u="sng" dirty="0"/>
              <a:t>가게식별번호</a:t>
            </a:r>
            <a:r>
              <a:rPr lang="en-US" altLang="ko-KR" sz="1600" u="sng" dirty="0"/>
              <a:t>(FK), </a:t>
            </a:r>
            <a:r>
              <a:rPr lang="ko-KR" altLang="en-US" sz="1600" u="sng" dirty="0" err="1"/>
              <a:t>수정일시</a:t>
            </a:r>
            <a:r>
              <a:rPr lang="en-US" altLang="ko-KR" sz="1600" dirty="0"/>
              <a:t>, </a:t>
            </a:r>
            <a:r>
              <a:rPr lang="ko-KR" altLang="en-US" sz="1600" dirty="0"/>
              <a:t>수정정보종류</a:t>
            </a:r>
            <a:r>
              <a:rPr lang="en-US" altLang="ko-KR" sz="1600" dirty="0"/>
              <a:t>, </a:t>
            </a:r>
            <a:r>
              <a:rPr lang="ko-KR" altLang="en-US" sz="1600" dirty="0"/>
              <a:t>수정정보상태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이전정보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수정정보</a:t>
            </a:r>
            <a:r>
              <a:rPr lang="en-US" altLang="ko-KR" sz="1600" dirty="0"/>
              <a:t>, </a:t>
            </a:r>
            <a:r>
              <a:rPr lang="ko-KR" altLang="en-US" sz="1600" dirty="0"/>
              <a:t>메모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 latinLnBrk="1"/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792</Words>
  <Application>Microsoft Office PowerPoint</Application>
  <PresentationFormat>와이드스크린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MARKET RESEARCH  PROJECT</vt:lpstr>
      <vt:lpstr>CONTENTS</vt:lpstr>
      <vt:lpstr>1. Background &amp; Purpose</vt:lpstr>
      <vt:lpstr>PowerPoint 프레젠테이션</vt:lpstr>
      <vt:lpstr>2. Method and Process</vt:lpstr>
      <vt:lpstr>Criteria for Selecting Research Area</vt:lpstr>
      <vt:lpstr>Research Content and Method</vt:lpstr>
      <vt:lpstr>Survey method</vt:lpstr>
      <vt:lpstr>Relation Schema</vt:lpstr>
      <vt:lpstr>Build a sharable platform</vt:lpstr>
      <vt:lpstr>PowerPoint 프레젠테이션</vt:lpstr>
      <vt:lpstr>Order of Progress</vt:lpstr>
      <vt:lpstr>진행과정</vt:lpstr>
      <vt:lpstr>3. Result</vt:lpstr>
      <vt:lpstr>PowerPoint 프레젠테이션</vt:lpstr>
      <vt:lpstr>4. Future Plan</vt:lpstr>
      <vt:lpstr>App Implementation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 E P</dc:title>
  <dc:creator>이 채영</dc:creator>
  <cp:lastModifiedBy>이 채영</cp:lastModifiedBy>
  <cp:revision>49</cp:revision>
  <dcterms:created xsi:type="dcterms:W3CDTF">2019-08-01T03:48:11Z</dcterms:created>
  <dcterms:modified xsi:type="dcterms:W3CDTF">2019-08-19T13:46:58Z</dcterms:modified>
</cp:coreProperties>
</file>